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95" r:id="rId3"/>
    <p:sldId id="268" r:id="rId4"/>
    <p:sldId id="288" r:id="rId5"/>
    <p:sldId id="292" r:id="rId6"/>
    <p:sldId id="286" r:id="rId7"/>
    <p:sldId id="277" r:id="rId8"/>
    <p:sldId id="260" r:id="rId9"/>
    <p:sldId id="262" r:id="rId10"/>
    <p:sldId id="264" r:id="rId11"/>
    <p:sldId id="265" r:id="rId12"/>
    <p:sldId id="290" r:id="rId13"/>
    <p:sldId id="291" r:id="rId14"/>
    <p:sldId id="281" r:id="rId15"/>
    <p:sldId id="297" r:id="rId16"/>
    <p:sldId id="282" r:id="rId17"/>
    <p:sldId id="283" r:id="rId18"/>
    <p:sldId id="273" r:id="rId19"/>
    <p:sldId id="269" r:id="rId20"/>
    <p:sldId id="272" r:id="rId21"/>
    <p:sldId id="284" r:id="rId22"/>
    <p:sldId id="285" r:id="rId23"/>
    <p:sldId id="287" r:id="rId24"/>
    <p:sldId id="296" r:id="rId25"/>
  </p:sldIdLst>
  <p:sldSz cx="12192000" cy="6858000"/>
  <p:notesSz cx="6881813" cy="100028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1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790" y="90"/>
      </p:cViewPr>
      <p:guideLst>
        <p:guide orient="horz" pos="3151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501879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501879"/>
          </a:xfrm>
          <a:prstGeom prst="rect">
            <a:avLst/>
          </a:prstGeom>
        </p:spPr>
        <p:txBody>
          <a:bodyPr vert="horz" lIns="96478" tIns="48239" rIns="96478" bIns="48239" rtlCol="0"/>
          <a:lstStyle>
            <a:lvl1pPr algn="r">
              <a:defRPr sz="1300"/>
            </a:lvl1pPr>
          </a:lstStyle>
          <a:p>
            <a:fld id="{461AD17A-7E6A-440F-8A82-91E9A14C7AFB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2913" y="1250950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78" tIns="48239" rIns="96478" bIns="48239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8182" y="4813866"/>
            <a:ext cx="5505450" cy="3938617"/>
          </a:xfrm>
          <a:prstGeom prst="rect">
            <a:avLst/>
          </a:prstGeom>
        </p:spPr>
        <p:txBody>
          <a:bodyPr vert="horz" lIns="96478" tIns="48239" rIns="96478" bIns="48239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00961"/>
            <a:ext cx="2982119" cy="501878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98102" y="9500961"/>
            <a:ext cx="2982119" cy="501878"/>
          </a:xfrm>
          <a:prstGeom prst="rect">
            <a:avLst/>
          </a:prstGeom>
        </p:spPr>
        <p:txBody>
          <a:bodyPr vert="horz" lIns="96478" tIns="48239" rIns="96478" bIns="48239" rtlCol="0" anchor="b"/>
          <a:lstStyle>
            <a:lvl1pPr algn="r">
              <a:defRPr sz="1300"/>
            </a:lvl1pPr>
          </a:lstStyle>
          <a:p>
            <a:fld id="{F3E8DA27-2927-4F48-A980-CD983DDF7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21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819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42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30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868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33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92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5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798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724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611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425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38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4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56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85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74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4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2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764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654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41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E8DA27-2927-4F48-A980-CD983DDF7DB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60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7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54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0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49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54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6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59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83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97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17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87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851F-3572-4BF2-9CDD-747BE866B57A}" type="datetimeFigureOut">
              <a:rPr lang="zh-CN" altLang="en-US" smtClean="0"/>
              <a:t>2020/2/26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55F6B-7382-40A5-87C9-07B528C0E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46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Readings%20about%20Pandemics/Nature's%20bioterrorist&#65288;2005&#65289;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b="1" dirty="0" smtClean="0">
                <a:latin typeface="Book Antiqua" panose="02040602050305030304" pitchFamily="18" charset="0"/>
              </a:rPr>
              <a:t>English Writing II</a:t>
            </a:r>
            <a:endParaRPr lang="zh-CN" altLang="en-US" sz="6600" b="1" dirty="0">
              <a:latin typeface="Book Antiqua" panose="0204060205030503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35617" y="3947845"/>
            <a:ext cx="10238704" cy="2121324"/>
          </a:xfrm>
        </p:spPr>
        <p:txBody>
          <a:bodyPr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b="1" dirty="0" smtClean="0">
                <a:latin typeface="Book Antiqua" panose="02040602050305030304" pitchFamily="18" charset="0"/>
              </a:rPr>
              <a:t>S01E01 Course introduction</a:t>
            </a:r>
          </a:p>
          <a:p>
            <a:pPr algn="r"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ZHU Ye </a:t>
            </a:r>
            <a:r>
              <a:rPr lang="zh-CN" altLang="en-US" sz="3600" b="1" dirty="0" smtClean="0">
                <a:latin typeface="Book Antiqua" panose="02040602050305030304" pitchFamily="18" charset="0"/>
              </a:rPr>
              <a:t>朱晔</a:t>
            </a:r>
            <a:endParaRPr lang="en-US" altLang="zh-CN" sz="3600" b="1" dirty="0" smtClean="0">
              <a:latin typeface="Book Antiqua" panose="02040602050305030304" pitchFamily="18" charset="0"/>
            </a:endParaRPr>
          </a:p>
          <a:p>
            <a:pPr algn="r">
              <a:lnSpc>
                <a:spcPct val="150000"/>
              </a:lnSpc>
            </a:pPr>
            <a:endParaRPr lang="zh-CN" altLang="en-US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0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3" y="2128349"/>
            <a:ext cx="3318457" cy="33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09592" y="1690688"/>
            <a:ext cx="2678805" cy="40546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Reference books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27906"/>
            <a:ext cx="2677665" cy="37487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268" y="1451090"/>
            <a:ext cx="2755408" cy="40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Course evaluation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1825" y="1403797"/>
            <a:ext cx="10271975" cy="506139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Course participation – 10% </a:t>
            </a:r>
          </a:p>
          <a:p>
            <a:pPr>
              <a:lnSpc>
                <a:spcPct val="20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In-class writing (notebook) – 20%</a:t>
            </a:r>
          </a:p>
          <a:p>
            <a:pPr>
              <a:lnSpc>
                <a:spcPct val="20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Assignments – 20%*2 = 40% (800-1000 words) </a:t>
            </a:r>
          </a:p>
          <a:p>
            <a:pPr>
              <a:lnSpc>
                <a:spcPct val="20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Final paper – 30% (1200-1500 words) </a:t>
            </a:r>
          </a:p>
          <a:p>
            <a:pPr>
              <a:lnSpc>
                <a:spcPct val="200000"/>
              </a:lnSpc>
            </a:pPr>
            <a:endParaRPr lang="zh-CN" altLang="en-US" sz="3600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538" y="2506961"/>
            <a:ext cx="1022438" cy="101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Lesson plan (Week 1-6) – Reading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793" y="1690687"/>
            <a:ext cx="11410680" cy="44862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Nature’s Bioterrorist </a:t>
            </a:r>
            <a:r>
              <a:rPr lang="en-US" altLang="zh-CN" sz="3600" b="1" dirty="0" smtClean="0">
                <a:latin typeface="Book Antiqua" panose="02040602050305030304" pitchFamily="18" charset="0"/>
              </a:rPr>
              <a:t>and</a:t>
            </a:r>
            <a:r>
              <a:rPr lang="en-US" altLang="zh-CN" sz="3600" b="1" i="1" dirty="0" smtClean="0">
                <a:latin typeface="Book Antiqua" panose="02040602050305030304" pitchFamily="18" charset="0"/>
              </a:rPr>
              <a:t> Stopping A Global Killer</a:t>
            </a:r>
            <a:endParaRPr lang="en-US" altLang="zh-CN" sz="36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1. Reading for general understanding 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2. Selective reading of some sections/ paragraphs 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3. Close-up reading of writing skills and expressions </a:t>
            </a:r>
          </a:p>
        </p:txBody>
      </p:sp>
    </p:spTree>
    <p:extLst>
      <p:ext uri="{BB962C8B-B14F-4D97-AF65-F5344CB8AC3E}">
        <p14:creationId xmlns:p14="http://schemas.microsoft.com/office/powerpoint/2010/main" val="402241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Lesson plan (Week 1-6) – Writing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0158" y="1584102"/>
            <a:ext cx="10413642" cy="459286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Vocabulary and ideas preparation </a:t>
            </a:r>
          </a:p>
          <a:p>
            <a:pPr>
              <a:lnSpc>
                <a:spcPct val="20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In-class </a:t>
            </a:r>
            <a:r>
              <a:rPr lang="en-US" altLang="zh-CN" sz="3600" b="1" dirty="0">
                <a:latin typeface="Book Antiqua" panose="02040602050305030304" pitchFamily="18" charset="0"/>
              </a:rPr>
              <a:t>writing tasks (200-300 </a:t>
            </a:r>
            <a:r>
              <a:rPr lang="en-US" altLang="zh-CN" sz="3600" b="1" dirty="0" smtClean="0">
                <a:latin typeface="Book Antiqua" panose="02040602050305030304" pitchFamily="18" charset="0"/>
              </a:rPr>
              <a:t>words)</a:t>
            </a:r>
            <a:endParaRPr lang="en-US" altLang="zh-CN" sz="3600" b="1" dirty="0">
              <a:latin typeface="Book Antiqua" panose="0204060205030503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Assignment (800-1000 </a:t>
            </a:r>
            <a:r>
              <a:rPr lang="en-US" altLang="zh-CN" sz="3600" b="1" dirty="0">
                <a:latin typeface="Book Antiqua" panose="02040602050305030304" pitchFamily="18" charset="0"/>
              </a:rPr>
              <a:t>words</a:t>
            </a:r>
            <a:r>
              <a:rPr lang="en-US" altLang="zh-CN" sz="3600" b="1" dirty="0" smtClean="0">
                <a:latin typeface="Book Antiqua" panose="02040602050305030304" pitchFamily="18" charset="0"/>
              </a:rPr>
              <a:t>) due in Week 6</a:t>
            </a:r>
            <a:endParaRPr lang="en-US" altLang="zh-CN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7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General requirements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2428" y="1532586"/>
            <a:ext cx="11410682" cy="46443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Read and analyze the materials beforehand 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Make good use of your notebook/ writing pad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Immediate submission after class (</a:t>
            </a:r>
            <a:r>
              <a:rPr lang="en-US" altLang="zh-CN" sz="3600" b="1" u="sng" dirty="0" smtClean="0">
                <a:latin typeface="Book Antiqua" panose="02040602050305030304" pitchFamily="18" charset="0"/>
              </a:rPr>
              <a:t>course.zju.edu.cn</a:t>
            </a:r>
            <a:r>
              <a:rPr lang="en-US" altLang="zh-CN" sz="3600" b="1" dirty="0" smtClean="0">
                <a:latin typeface="Book Antiqua" panose="02040602050305030304" pitchFamily="18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Q&amp;A on </a:t>
            </a:r>
            <a:r>
              <a:rPr lang="en-US" altLang="zh-CN" sz="3600" b="1" dirty="0" err="1" smtClean="0">
                <a:latin typeface="Book Antiqua" panose="02040602050305030304" pitchFamily="18" charset="0"/>
              </a:rPr>
              <a:t>DingTalk</a:t>
            </a:r>
            <a:r>
              <a:rPr lang="en-US" altLang="zh-CN" sz="3600" b="1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zh-CN" altLang="en-US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2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9563" y="429519"/>
            <a:ext cx="4480775" cy="21848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Note-taking &amp; in-class writing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98" y="161408"/>
            <a:ext cx="5087155" cy="6535184"/>
          </a:xfrm>
        </p:spPr>
      </p:pic>
    </p:spTree>
    <p:extLst>
      <p:ext uri="{BB962C8B-B14F-4D97-AF65-F5344CB8AC3E}">
        <p14:creationId xmlns:p14="http://schemas.microsoft.com/office/powerpoint/2010/main" val="151825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writing 101: Vocabulary</a:t>
            </a:r>
            <a:r>
              <a:rPr lang="en-US" altLang="zh-CN" b="1" dirty="0" smtClean="0"/>
              <a:t>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99" y="1584100"/>
            <a:ext cx="5755783" cy="48810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冠状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病毒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新冠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肺炎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肺炎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呼吸道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疾病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人传人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潜伏期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病毒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携带者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飞沫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传播</a:t>
            </a:r>
            <a:endParaRPr lang="en-US" altLang="zh-CN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00000"/>
              </a:lnSpc>
            </a:pP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48518" y="1690688"/>
            <a:ext cx="6305282" cy="4980568"/>
          </a:xfrm>
        </p:spPr>
        <p:txBody>
          <a:bodyPr>
            <a:noAutofit/>
          </a:bodyPr>
          <a:lstStyle/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密切接触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传播方式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易感人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群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确诊病例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疑似病例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重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症病例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致死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率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野味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国际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关注的突发公共卫生事件</a:t>
            </a:r>
            <a:endParaRPr lang="en-US" altLang="zh-CN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844" y="169872"/>
            <a:ext cx="1615580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writing 101: Vocabulary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00766" y="1532586"/>
            <a:ext cx="4719033" cy="4644377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封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城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延迟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开学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延长假期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控制人口流动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医疗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人员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发热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门诊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定点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医院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隔离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532586"/>
            <a:ext cx="5181600" cy="4644377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体温计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防护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服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护目镜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N95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口罩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消毒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液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一次性手套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世卫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组织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疾控中心</a:t>
            </a:r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621" y="144114"/>
            <a:ext cx="1615580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Vocabulary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094704" y="1532586"/>
            <a:ext cx="10259096" cy="4644377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冠状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病毒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coronavirus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新冠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肺炎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COVID-19 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肺炎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pneumonia 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呼吸道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疾病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respiratory diseases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人传人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human-to-human transmission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潜伏期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incubation period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病毒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携带者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virus carrier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飞沫传播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droplet transmission</a:t>
            </a:r>
            <a:endParaRPr lang="en-US" altLang="zh-CN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465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prstClr val="black"/>
                </a:solidFill>
                <a:latin typeface="Book Antiqua" panose="02040602050305030304" pitchFamily="18" charset="0"/>
              </a:rPr>
              <a:t>Vocabulary</a:t>
            </a:r>
            <a:endParaRPr lang="zh-CN" altLang="en-US" dirty="0"/>
          </a:p>
        </p:txBody>
      </p:sp>
      <p:sp>
        <p:nvSpPr>
          <p:cNvPr id="6" name="内容占位符 3"/>
          <p:cNvSpPr>
            <a:spLocks noGrp="1"/>
          </p:cNvSpPr>
          <p:nvPr>
            <p:ph idx="1"/>
          </p:nvPr>
        </p:nvSpPr>
        <p:spPr>
          <a:xfrm>
            <a:off x="218941" y="1596980"/>
            <a:ext cx="11874321" cy="4579983"/>
          </a:xfrm>
        </p:spPr>
        <p:txBody>
          <a:bodyPr>
            <a:noAutofit/>
          </a:bodyPr>
          <a:lstStyle/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密切接触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close contact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传播方式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mode of transmission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易感人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群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susceptible/vulnerable population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确诊病例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\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疑似病例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confirmed and suspected cases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重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症病例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severe cases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致死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率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	mortality/fatality rate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国际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关注的突发公共卫生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事件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endParaRPr lang="en-US" altLang="zh-CN" sz="32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Public Health Emergency of International Concern (PHEIC)</a:t>
            </a:r>
            <a:endParaRPr lang="en-US" altLang="zh-CN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32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8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733" y="1194508"/>
            <a:ext cx="2895180" cy="28951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Preparation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727" y="4089688"/>
            <a:ext cx="1717005" cy="1717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0299" y="3670577"/>
            <a:ext cx="2555229" cy="25552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183" y="213081"/>
            <a:ext cx="3286029" cy="64318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7019" y="213081"/>
            <a:ext cx="3282164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4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046" y="120426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Vocabulary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92427" y="1287887"/>
            <a:ext cx="11281893" cy="5190185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封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城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cities in lockdown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延迟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开学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to postpone the reopening of schools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延长假期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to extend the holiday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控制人口流动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to curb population flow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医疗人员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medical workers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医疗物资紧缺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shortage of medical supplies	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发热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门诊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fever clinics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定点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医院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designated hospitals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隔离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quarantine</a:t>
            </a:r>
          </a:p>
        </p:txBody>
      </p:sp>
    </p:spTree>
    <p:extLst>
      <p:ext uri="{BB962C8B-B14F-4D97-AF65-F5344CB8AC3E}">
        <p14:creationId xmlns:p14="http://schemas.microsoft.com/office/powerpoint/2010/main" val="20227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166" y="129750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Vocabulary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43189" y="1326525"/>
            <a:ext cx="10560676" cy="5267460"/>
          </a:xfrm>
        </p:spPr>
        <p:txBody>
          <a:bodyPr>
            <a:normAutofit lnSpcReduction="10000"/>
          </a:bodyPr>
          <a:lstStyle/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体温计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thermometer 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防护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服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protective suits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护目镜	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goggles</a:t>
            </a:r>
          </a:p>
          <a:p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N95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口罩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 		N95 masks/respirators 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消毒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液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disinfectant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一次性手套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disposable gloves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世卫</a:t>
            </a:r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组织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World Health Organization (WHO)</a:t>
            </a:r>
          </a:p>
          <a:p>
            <a:r>
              <a:rPr lang="zh-CN" altLang="en-US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疾控中心   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Center for Disease Control and 					</a:t>
            </a:r>
            <a:r>
              <a:rPr lang="en-US" altLang="zh-CN" sz="32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Prevention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(CDC)</a:t>
            </a:r>
          </a:p>
          <a:p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野味 </a:t>
            </a:r>
            <a:r>
              <a:rPr lang="en-US" altLang="zh-CN" sz="32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			bush meat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/ game </a:t>
            </a:r>
          </a:p>
        </p:txBody>
      </p:sp>
    </p:spTree>
    <p:extLst>
      <p:ext uri="{BB962C8B-B14F-4D97-AF65-F5344CB8AC3E}">
        <p14:creationId xmlns:p14="http://schemas.microsoft.com/office/powerpoint/2010/main" val="10175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2094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writing (30 minutes)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5915" y="1493949"/>
            <a:ext cx="10728102" cy="5035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TOPIC: </a:t>
            </a:r>
            <a:r>
              <a:rPr lang="en-US" altLang="zh-CN" sz="3600" b="1" i="1" dirty="0" smtClean="0">
                <a:latin typeface="Book Antiqua" panose="02040602050305030304" pitchFamily="18" charset="0"/>
              </a:rPr>
              <a:t>A Typical Day in the Time of “Corona” </a:t>
            </a:r>
            <a:endParaRPr lang="en-US" altLang="zh-CN" sz="36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PURPOSE: to describe, to narrate and to explain 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Word count: 300-400 words 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Detail, Perspective, Focus</a:t>
            </a:r>
          </a:p>
        </p:txBody>
      </p:sp>
    </p:spTree>
    <p:extLst>
      <p:ext uri="{BB962C8B-B14F-4D97-AF65-F5344CB8AC3E}">
        <p14:creationId xmlns:p14="http://schemas.microsoft.com/office/powerpoint/2010/main" val="301091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046" y="107547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Homework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2429" y="1275008"/>
            <a:ext cx="11599572" cy="524170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Submit the writing (by midnight @course.zju.edu.cn)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Review the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wordlist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Disambiguation: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epidemic, pandemic, endemic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First reading: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Nature’s Bioterrorist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Identify </a:t>
            </a:r>
            <a:r>
              <a:rPr lang="en-US" altLang="zh-CN" sz="3200" b="1" u="sng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the major events</a:t>
            </a: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 reported in the article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  <a:hlinkClick r:id="rId3" action="ppaction://hlinkfile"/>
              </a:rPr>
              <a:t>Readings about Pandemics\Nature's bioterrorist</a:t>
            </a:r>
            <a:r>
              <a:rPr lang="zh-CN" altLang="en-US" sz="3200" b="1" dirty="0" smtClean="0">
                <a:latin typeface="Book Antiqua" panose="02040602050305030304" pitchFamily="18" charset="0"/>
                <a:sym typeface="Wingdings" panose="05000000000000000000" pitchFamily="2" charset="2"/>
                <a:hlinkClick r:id="rId3" action="ppaction://hlinkfile"/>
              </a:rPr>
              <a:t>（</a:t>
            </a: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  <a:hlinkClick r:id="rId3" action="ppaction://hlinkfile"/>
              </a:rPr>
              <a:t>2005</a:t>
            </a:r>
            <a:r>
              <a:rPr lang="zh-CN" altLang="en-US" sz="3200" b="1" dirty="0" smtClean="0">
                <a:latin typeface="Book Antiqua" panose="02040602050305030304" pitchFamily="18" charset="0"/>
                <a:sym typeface="Wingdings" panose="05000000000000000000" pitchFamily="2" charset="2"/>
                <a:hlinkClick r:id="rId3" action="ppaction://hlinkfile"/>
              </a:rPr>
              <a:t>）</a:t>
            </a: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  <a:hlinkClick r:id="rId3" action="ppaction://hlinkfile"/>
              </a:rPr>
              <a:t>.pdf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78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For further questions …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7430" y="1690688"/>
            <a:ext cx="10336369" cy="4486275"/>
          </a:xfrm>
        </p:spPr>
        <p:txBody>
          <a:bodyPr>
            <a:normAutofit/>
          </a:bodyPr>
          <a:lstStyle/>
          <a:p>
            <a:r>
              <a:rPr lang="en-US" altLang="zh-CN" sz="3600" b="1" dirty="0" err="1" smtClean="0">
                <a:latin typeface="Book Antiqua" panose="02040602050305030304" pitchFamily="18" charset="0"/>
              </a:rPr>
              <a:t>DingTalk</a:t>
            </a:r>
            <a:endParaRPr lang="en-US" altLang="zh-CN" sz="3600" b="1" dirty="0" smtClean="0">
              <a:latin typeface="Book Antiqua" panose="02040602050305030304" pitchFamily="18" charset="0"/>
            </a:endParaRPr>
          </a:p>
          <a:p>
            <a:endParaRPr lang="en-US" altLang="zh-CN" sz="3600" b="1" dirty="0">
              <a:latin typeface="Book Antiqua" panose="02040602050305030304" pitchFamily="18" charset="0"/>
            </a:endParaRPr>
          </a:p>
          <a:p>
            <a:endParaRPr lang="en-US" altLang="zh-CN" sz="3600" b="1" dirty="0" smtClean="0">
              <a:latin typeface="Book Antiqua" panose="02040602050305030304" pitchFamily="18" charset="0"/>
            </a:endParaRPr>
          </a:p>
          <a:p>
            <a:endParaRPr lang="en-US" altLang="zh-CN" sz="3600" b="1" dirty="0">
              <a:latin typeface="Book Antiqua" panose="02040602050305030304" pitchFamily="18" charset="0"/>
            </a:endParaRPr>
          </a:p>
          <a:p>
            <a:endParaRPr lang="en-US" altLang="zh-CN" sz="3600" b="1" dirty="0" smtClean="0">
              <a:latin typeface="Book Antiqua" panose="02040602050305030304" pitchFamily="18" charset="0"/>
            </a:endParaRPr>
          </a:p>
          <a:p>
            <a:r>
              <a:rPr lang="en-US" altLang="zh-CN" sz="3600" b="1" dirty="0" smtClean="0">
                <a:latin typeface="Book Antiqua" panose="02040602050305030304" pitchFamily="18" charset="0"/>
              </a:rPr>
              <a:t>Stay tuned for Episode 2 next week…  </a:t>
            </a:r>
            <a:endParaRPr lang="zh-CN" altLang="en-US" sz="3600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686589" y="1690688"/>
            <a:ext cx="2746676" cy="19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3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Starting with big questions …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0158" y="1690688"/>
            <a:ext cx="1108871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latin typeface="Book Antiqua" panose="02040602050305030304" pitchFamily="18" charset="0"/>
                <a:sym typeface="Wingdings" panose="05000000000000000000" pitchFamily="2" charset="2"/>
              </a:rPr>
              <a:t>What – </a:t>
            </a:r>
            <a:r>
              <a:rPr lang="en-US" altLang="zh-CN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Topics of writing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Why – Purpose of writing 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How – Linguistic, rhetorical &amp; writing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208098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129" y="2173063"/>
            <a:ext cx="3868023" cy="27111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6586" y="29834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 smtClean="0">
                <a:latin typeface="Book Antiqua" panose="02040602050305030304" pitchFamily="18" charset="0"/>
              </a:rPr>
              <a:t>Topic: Life in the time of “Corona”</a:t>
            </a:r>
            <a:endParaRPr lang="zh-CN" altLang="en-US" sz="4800" b="1" dirty="0">
              <a:latin typeface="Book Antiqua" panose="02040602050305030304" pitchFamily="18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7096" y="3724553"/>
            <a:ext cx="4245961" cy="27106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86" y="1451795"/>
            <a:ext cx="3926983" cy="19772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284" y="3978150"/>
            <a:ext cx="3677678" cy="22035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70" y="1524256"/>
            <a:ext cx="2878659" cy="20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 smtClean="0">
                <a:latin typeface="Book Antiqua" panose="02040602050305030304" pitchFamily="18" charset="0"/>
              </a:rPr>
              <a:t>Fictions</a:t>
            </a:r>
            <a:endParaRPr lang="zh-CN" altLang="en-US" sz="4800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7271" y="1690688"/>
            <a:ext cx="2966311" cy="45483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653" y="1149490"/>
            <a:ext cx="3252967" cy="4559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429" y="695459"/>
            <a:ext cx="2982927" cy="49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9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4786" y="3367612"/>
            <a:ext cx="6477000" cy="2895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 smtClean="0">
                <a:latin typeface="Book Antiqua" panose="02040602050305030304" pitchFamily="18" charset="0"/>
              </a:rPr>
              <a:t>Non-fictions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68" y="1690688"/>
            <a:ext cx="4081530" cy="4081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108" y="1290084"/>
            <a:ext cx="3395730" cy="21883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98" y="1620958"/>
            <a:ext cx="4295370" cy="28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Purpose</a:t>
            </a:r>
            <a:r>
              <a:rPr lang="en-US" altLang="zh-CN" b="1" dirty="0">
                <a:latin typeface="Book Antiqua" panose="02040602050305030304" pitchFamily="18" charset="0"/>
              </a:rPr>
              <a:t>s</a:t>
            </a:r>
            <a:r>
              <a:rPr lang="en-US" altLang="zh-CN" b="1" dirty="0" smtClean="0">
                <a:latin typeface="Book Antiqua" panose="02040602050305030304" pitchFamily="18" charset="0"/>
              </a:rPr>
              <a:t> of writing 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6372" y="1661376"/>
            <a:ext cx="10117428" cy="4515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informative and expository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expressive and imaginative</a:t>
            </a:r>
          </a:p>
          <a:p>
            <a:pPr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persuasive and argumentative</a:t>
            </a:r>
            <a:endParaRPr lang="en-US" altLang="zh-CN" sz="36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4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1833" y="245661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Good writing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8337" y="1429555"/>
            <a:ext cx="10934163" cy="4997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An genuine PURPOSE: to explain, describe, argue etc.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specific AUDIENCE: someone who cares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Sufficient DETAILS: first-hand experiences, careful observations, reliable sources, facts and data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clear STRUCTURE: to channel the facts and feelings in a logical organization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75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823" y="365125"/>
            <a:ext cx="10696977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Goals for the course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4704" y="1690688"/>
            <a:ext cx="10259096" cy="45799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u="sng" dirty="0" smtClean="0">
                <a:latin typeface="Book Antiqua" panose="02040602050305030304" pitchFamily="18" charset="0"/>
              </a:rPr>
              <a:t>Informed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nonfiction writing – reading for writing</a:t>
            </a:r>
            <a:endParaRPr lang="en-US" altLang="zh-CN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Narrative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, descriptive and argumentative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Details, ideas and facts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Argument and evidence 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68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720</Words>
  <Application>Microsoft Office PowerPoint</Application>
  <PresentationFormat>宽屏</PresentationFormat>
  <Paragraphs>159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仿宋</vt:lpstr>
      <vt:lpstr>Arial</vt:lpstr>
      <vt:lpstr>Book Antiqua</vt:lpstr>
      <vt:lpstr>Wingdings</vt:lpstr>
      <vt:lpstr>Office 主题​​</vt:lpstr>
      <vt:lpstr>English Writing II</vt:lpstr>
      <vt:lpstr>Preparation </vt:lpstr>
      <vt:lpstr>Starting with big questions … </vt:lpstr>
      <vt:lpstr>Topic: Life in the time of “Corona”</vt:lpstr>
      <vt:lpstr>Fictions</vt:lpstr>
      <vt:lpstr>Non-fictions</vt:lpstr>
      <vt:lpstr>Purposes of writing  </vt:lpstr>
      <vt:lpstr>Good writing</vt:lpstr>
      <vt:lpstr>Goals for the course</vt:lpstr>
      <vt:lpstr>Reference books</vt:lpstr>
      <vt:lpstr>Course evaluation</vt:lpstr>
      <vt:lpstr>Lesson plan (Week 1-6) – Reading </vt:lpstr>
      <vt:lpstr>Lesson plan (Week 1-6) – Writing</vt:lpstr>
      <vt:lpstr>General requirements</vt:lpstr>
      <vt:lpstr>Note-taking &amp; in-class writing</vt:lpstr>
      <vt:lpstr>In-class writing 101: Vocabulary </vt:lpstr>
      <vt:lpstr>In-class writing 101: Vocabulary </vt:lpstr>
      <vt:lpstr>Vocabulary</vt:lpstr>
      <vt:lpstr>Vocabulary</vt:lpstr>
      <vt:lpstr>Vocabulary</vt:lpstr>
      <vt:lpstr>Vocabulary</vt:lpstr>
      <vt:lpstr>In-class writing (30 minutes) </vt:lpstr>
      <vt:lpstr>Homework </vt:lpstr>
      <vt:lpstr>For further questions …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Writing II</dc:title>
  <dc:creator>ZHU Ye</dc:creator>
  <cp:lastModifiedBy>ZHU Ye</cp:lastModifiedBy>
  <cp:revision>90</cp:revision>
  <cp:lastPrinted>2020-02-15T08:29:24Z</cp:lastPrinted>
  <dcterms:created xsi:type="dcterms:W3CDTF">2020-02-12T12:00:37Z</dcterms:created>
  <dcterms:modified xsi:type="dcterms:W3CDTF">2020-02-26T07:44:47Z</dcterms:modified>
</cp:coreProperties>
</file>